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rc 2"/>
          <p:cNvSpPr>
            <a:spLocks/>
          </p:cNvSpPr>
          <p:nvPr/>
        </p:nvSpPr>
        <p:spPr bwMode="ltGray">
          <a:xfrm>
            <a:off x="-22225" y="2590800"/>
            <a:ext cx="77724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DB92A3-A296-494B-BB8C-2059F98AC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62B1A-E5D8-4FF1-A1EB-91629D5D3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FA707-A421-4915-BD54-978C67B51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9466C-D3A7-4D2A-A0F1-C69312B54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28D7B-2700-4FA2-ABC2-EFC9A4952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C2092-09D9-43D0-9E1C-3D51ABF16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91BB3-D616-40DD-8C8F-0D57A85E3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0EB6F-0775-4898-ABED-7DEB0B484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5E77-ED96-4FC6-AA95-D80126C7E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15941-2270-440E-BF3A-5ADB42430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944AD-34A1-47BF-A0AC-317EE0DD7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12291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12292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4" name="Rectangle 6"/>
            <p:cNvSpPr>
              <a:spLocks noChangeArrowheads="1"/>
            </p:cNvSpPr>
            <p:nvPr userDrawn="1"/>
          </p:nvSpPr>
          <p:spPr bwMode="ltGray">
            <a:xfrm>
              <a:off x="4278" y="96"/>
              <a:ext cx="148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ltGray">
            <a:xfrm>
              <a:off x="2544" y="96"/>
              <a:ext cx="1734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ltGray">
            <a:xfrm>
              <a:off x="5362" y="384"/>
              <a:ext cx="39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ltGray">
            <a:xfrm>
              <a:off x="4896" y="384"/>
              <a:ext cx="46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ltGray">
            <a:xfrm>
              <a:off x="5520" y="576"/>
              <a:ext cx="12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ltGray">
            <a:xfrm>
              <a:off x="5694" y="672"/>
              <a:ext cx="6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ltGray">
            <a:xfrm>
              <a:off x="5616" y="672"/>
              <a:ext cx="78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ltGray">
            <a:xfrm>
              <a:off x="4013" y="48"/>
              <a:ext cx="1747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Rectangle 22"/>
            <p:cNvSpPr>
              <a:spLocks noChangeArrowheads="1"/>
            </p:cNvSpPr>
            <p:nvPr userDrawn="1"/>
          </p:nvSpPr>
          <p:spPr bwMode="ltGray">
            <a:xfrm>
              <a:off x="4588" y="144"/>
              <a:ext cx="117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Rectangle 23"/>
            <p:cNvSpPr>
              <a:spLocks noChangeArrowheads="1"/>
            </p:cNvSpPr>
            <p:nvPr userDrawn="1"/>
          </p:nvSpPr>
          <p:spPr bwMode="ltGray">
            <a:xfrm>
              <a:off x="3216" y="144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Rectangle 28"/>
            <p:cNvSpPr>
              <a:spLocks noChangeArrowheads="1"/>
            </p:cNvSpPr>
            <p:nvPr userDrawn="1"/>
          </p:nvSpPr>
          <p:spPr bwMode="ltGray">
            <a:xfrm>
              <a:off x="5450" y="432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Rectangle 29"/>
            <p:cNvSpPr>
              <a:spLocks noChangeArrowheads="1"/>
            </p:cNvSpPr>
            <p:nvPr userDrawn="1"/>
          </p:nvSpPr>
          <p:spPr bwMode="ltGray">
            <a:xfrm>
              <a:off x="5088" y="432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1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4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Rectangle 34"/>
            <p:cNvSpPr>
              <a:spLocks noChangeArrowheads="1"/>
            </p:cNvSpPr>
            <p:nvPr userDrawn="1"/>
          </p:nvSpPr>
          <p:spPr bwMode="ltGray">
            <a:xfrm>
              <a:off x="5716" y="720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 userDrawn="1"/>
          </p:nvSpPr>
          <p:spPr bwMode="ltGray">
            <a:xfrm>
              <a:off x="5664" y="720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26" name="Arc 38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endParaRPr lang="en-US"/>
          </a:p>
        </p:txBody>
      </p:sp>
      <p:sp>
        <p:nvSpPr>
          <p:cNvPr id="12330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/>
            </a:lvl1pPr>
          </a:lstStyle>
          <a:p>
            <a:endParaRPr lang="en-US"/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/>
            </a:lvl1pPr>
          </a:lstStyle>
          <a:p>
            <a:fld id="{D93C404D-578C-421D-A248-D90C1706EB5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7772400" cy="1828800"/>
          </a:xfrm>
        </p:spPr>
        <p:txBody>
          <a:bodyPr/>
          <a:lstStyle/>
          <a:p>
            <a:r>
              <a:rPr lang="en-US" sz="4000" b="1"/>
              <a:t>Raw Material Variability</a:t>
            </a:r>
            <a:br>
              <a:rPr lang="en-US" sz="4000" b="1"/>
            </a:br>
            <a:r>
              <a:rPr lang="en-US" sz="4000" b="1"/>
              <a:t>Raw Material CQAs</a:t>
            </a:r>
            <a:br>
              <a:rPr lang="en-US" sz="4000" b="1"/>
            </a:br>
            <a:r>
              <a:rPr lang="en-US" sz="4000" b="1"/>
              <a:t>Global Supply Chain</a:t>
            </a:r>
            <a:r>
              <a:rPr lang="en-US" sz="40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PPAR 2011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34375" t="28551" r="21249" b="26854"/>
          <a:stretch>
            <a:fillRect/>
          </a:stretch>
        </p:blipFill>
        <p:spPr bwMode="auto">
          <a:xfrm>
            <a:off x="457200" y="1905000"/>
            <a:ext cx="5410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Raw material variability is a hot topic</a:t>
            </a:r>
            <a:br>
              <a:rPr lang="en-US"/>
            </a:br>
            <a:endParaRPr lang="en-US" sz="160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 l="18124" t="14830" r="40001" b="45720"/>
          <a:stretch>
            <a:fillRect/>
          </a:stretch>
        </p:blipFill>
        <p:spPr bwMode="auto">
          <a:xfrm>
            <a:off x="1905000" y="4038600"/>
            <a:ext cx="5105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 l="19376" t="19975" r="41875" b="26854"/>
          <a:stretch>
            <a:fillRect/>
          </a:stretch>
        </p:blipFill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 for Discussion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Remember to focus on process analytics and related topics (e.g. regulatory considerations)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Process analytics can be at-line, in-line, on-line, or higher level data analyses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Consider both analyzing RMs before they enter the process, and monitoring/controlling the process to mitigate RM variability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examples to get you thinking…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NIR, Raman, other methods for raw material identification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Multi-variate analysis to link raw material characteristics to process performance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Raw material variability &amp; impact on QbD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Monitoring of surrogate parameters to mitigate raw material risks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Process control schemes that react to raw material changes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3000"/>
          </a:xfrm>
        </p:spPr>
        <p:txBody>
          <a:bodyPr/>
          <a:lstStyle/>
          <a:p>
            <a:r>
              <a:rPr lang="en-US" sz="4000"/>
              <a:t>Questions for Discussion: Raw Material Variability &amp; CQAs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do you think is the biggest advance in the last few years?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What do you see as the biggest problem yet-to-be-solved?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What are the hurdles to solving these 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MOTION">
  <a:themeElements>
    <a:clrScheme name="INMOTION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MO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MOTION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INMOTION</Template>
  <TotalTime>421</TotalTime>
  <Words>158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Wingdings</vt:lpstr>
      <vt:lpstr>INMOTION</vt:lpstr>
      <vt:lpstr>Raw Material Variability Raw Material CQAs Global Supply Chain </vt:lpstr>
      <vt:lpstr>Raw material variability is a hot topic </vt:lpstr>
      <vt:lpstr>Framework for Discussion</vt:lpstr>
      <vt:lpstr>A few examples to get you thinking…</vt:lpstr>
      <vt:lpstr>Questions for Discussion: Raw Material Variability &amp; CQAs </vt:lpstr>
    </vt:vector>
  </TitlesOfParts>
  <Company>Genentech,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 Material Variability Raw Material CQAs Global Supply Chain</dc:title>
  <dc:creator>Tina Larson</dc:creator>
  <cp:lastModifiedBy>Cenk Undey</cp:lastModifiedBy>
  <cp:revision>5</cp:revision>
  <dcterms:created xsi:type="dcterms:W3CDTF">2011-09-19T17:26:54Z</dcterms:created>
  <dcterms:modified xsi:type="dcterms:W3CDTF">2011-09-27T12:02:48Z</dcterms:modified>
</cp:coreProperties>
</file>